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handoutMasterIdLst>
    <p:handoutMasterId r:id="rId5"/>
  </p:handoutMasterIdLst>
  <p:sldIdLst>
    <p:sldId id="417" r:id="rId2"/>
    <p:sldId id="418" r:id="rId3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26/9/2022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241536" y="1110343"/>
            <a:ext cx="3054224" cy="3068112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0" y="3664736"/>
            <a:ext cx="2438371" cy="3172182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7" name="Straight Connector 70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9009" y="4539343"/>
            <a:ext cx="2438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110344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229337" y="1490240"/>
            <a:ext cx="5489645" cy="3556319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</a:t>
            </a:r>
            <a:r>
              <a:rPr lang="zh-TW" altLang="en-US" sz="2600" b="1" dirty="0">
                <a:solidFill>
                  <a:schemeClr val="bg1"/>
                </a:solidFill>
              </a:rPr>
              <a:t>年度</a:t>
            </a:r>
            <a:endParaRPr lang="en-US" altLang="zh-TW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升三年級同學修科指引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DB938E92-6334-440C-B8C4-83332A9A25BF}"/>
              </a:ext>
            </a:extLst>
          </p:cNvPr>
          <p:cNvSpPr txBox="1"/>
          <p:nvPr/>
        </p:nvSpPr>
        <p:spPr>
          <a:xfrm>
            <a:off x="4400723" y="5606689"/>
            <a:ext cx="459705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600" dirty="0"/>
              <a:t>(</a:t>
            </a:r>
            <a:r>
              <a:rPr lang="zh-TW" altLang="en-US" sz="2600" dirty="0"/>
              <a:t>四年共修</a:t>
            </a:r>
            <a:r>
              <a:rPr lang="en-US" altLang="zh-TW" sz="2600" dirty="0"/>
              <a:t>124</a:t>
            </a:r>
            <a:r>
              <a:rPr lang="zh-TW" altLang="en-US" sz="2600" dirty="0"/>
              <a:t>學分畢業</a:t>
            </a:r>
            <a:r>
              <a:rPr lang="en-US" altLang="zh-TW" sz="2600" dirty="0"/>
              <a:t>)</a:t>
            </a:r>
            <a:endParaRPr lang="zh-TW" altLang="en-US" sz="2600" dirty="0"/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6E7F03C5-9B13-E440-A4E3-49D9AF60D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0525" y="3796496"/>
            <a:ext cx="108088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0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3D10B2-8F70-4880-AF69-F62369124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203036"/>
              </p:ext>
            </p:extLst>
          </p:nvPr>
        </p:nvGraphicFramePr>
        <p:xfrm>
          <a:off x="528739" y="0"/>
          <a:ext cx="6348888" cy="658720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21312">
                  <a:extLst>
                    <a:ext uri="{9D8B030D-6E8A-4147-A177-3AD203B41FA5}">
                      <a16:colId xmlns:a16="http://schemas.microsoft.com/office/drawing/2014/main" val="1758619390"/>
                    </a:ext>
                  </a:extLst>
                </a:gridCol>
                <a:gridCol w="521315">
                  <a:extLst>
                    <a:ext uri="{9D8B030D-6E8A-4147-A177-3AD203B41FA5}">
                      <a16:colId xmlns:a16="http://schemas.microsoft.com/office/drawing/2014/main" val="2411418201"/>
                    </a:ext>
                  </a:extLst>
                </a:gridCol>
                <a:gridCol w="4065005">
                  <a:extLst>
                    <a:ext uri="{9D8B030D-6E8A-4147-A177-3AD203B41FA5}">
                      <a16:colId xmlns:a16="http://schemas.microsoft.com/office/drawing/2014/main" val="3538842329"/>
                    </a:ext>
                  </a:extLst>
                </a:gridCol>
                <a:gridCol w="1141256">
                  <a:extLst>
                    <a:ext uri="{9D8B030D-6E8A-4147-A177-3AD203B41FA5}">
                      <a16:colId xmlns:a16="http://schemas.microsoft.com/office/drawing/2014/main" val="4241227567"/>
                    </a:ext>
                  </a:extLst>
                </a:gridCol>
              </a:tblGrid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05292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521603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88146"/>
                  </a:ext>
                </a:extLst>
              </a:tr>
              <a:tr h="15912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451467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66889"/>
                  </a:ext>
                </a:extLst>
              </a:tr>
              <a:tr h="1943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Departmental Elective Courses (Choose 6 credits according to your chosen concentration)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86244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Innovation Concentration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09636"/>
                  </a:ext>
                </a:extLst>
              </a:tr>
              <a:tr h="19904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Sustainable and Innovative Cities in the Contemporary World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57147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Popular Culture in Asia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9152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Tourism and Culture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75414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Chinese Culture and Society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49530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Community Concentration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4750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Economy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277673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Enterprise in Asia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8130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Poverty, Social Policy and Social Innovation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00902"/>
                  </a:ext>
                </a:extLst>
              </a:tr>
              <a:tr h="202926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Non-concentration Departmental </a:t>
                      </a: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Elective Courses* </a:t>
                      </a: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(Choose 12 credits)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5317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8787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Education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2735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01581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Urban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0451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Deviance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4954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Love, Family and Kinship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3887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Criminology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9103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Religion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953558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Development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56338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Relation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26130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Migration and Mobility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45212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Self, Emotion and Culture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09046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Change and Modernity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48755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Arts and Everyday Life in the Digital Era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11541"/>
                  </a:ext>
                </a:extLst>
              </a:tr>
              <a:tr h="18521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Learning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9637"/>
                  </a:ext>
                </a:extLst>
              </a:tr>
              <a:tr h="185211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Education Courses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5321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Elective (Elective courses offered by other departments)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31721"/>
                  </a:ext>
                </a:extLst>
              </a:tr>
              <a:tr h="154680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6172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CFD0F791-0693-460B-ABA0-6DE59DBD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37" y="6587206"/>
            <a:ext cx="40799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might be subjected to change</a:t>
            </a: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1288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4314</TotalTime>
  <Words>287</Words>
  <Application>Microsoft Office PowerPoint</Application>
  <PresentationFormat>On-screen Show (4:3)</PresentationFormat>
  <Paragraphs>121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595</cp:revision>
  <cp:lastPrinted>2021-04-08T10:58:27Z</cp:lastPrinted>
  <dcterms:created xsi:type="dcterms:W3CDTF">2016-10-28T05:26:25Z</dcterms:created>
  <dcterms:modified xsi:type="dcterms:W3CDTF">2022-09-26T03:39:13Z</dcterms:modified>
</cp:coreProperties>
</file>